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Comic Sans MS" pitchFamily="66" charset="0"/>
              </a:rPr>
              <a:t>MySQL</a:t>
            </a:r>
            <a:r>
              <a:rPr lang="en-US" sz="3200" b="1" dirty="0" smtClean="0">
                <a:solidFill>
                  <a:srgbClr val="C00000"/>
                </a:solidFill>
                <a:latin typeface="Comic Sans MS" pitchFamily="66" charset="0"/>
              </a:rPr>
              <a:t> PRACTICALs - 2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914400"/>
          </a:xfrm>
        </p:spPr>
        <p:txBody>
          <a:bodyPr>
            <a:normAutofit/>
          </a:bodyPr>
          <a:lstStyle/>
          <a:p>
            <a:pPr algn="ctr"/>
            <a:endParaRPr lang="en-US" sz="28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56260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en-US" sz="3400" b="1" dirty="0" smtClean="0">
                <a:solidFill>
                  <a:srgbClr val="C00000"/>
                </a:solidFill>
                <a:latin typeface="Comic Sans MS" pitchFamily="66" charset="0"/>
              </a:rPr>
              <a:t>There exists  table STUDENTS in the database COLLEGE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3400" b="1" dirty="0" smtClean="0">
                <a:solidFill>
                  <a:srgbClr val="C00000"/>
                </a:solidFill>
                <a:latin typeface="Comic Sans MS" pitchFamily="66" charset="0"/>
              </a:rPr>
              <a:t>    Write My SQL queries for the following :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endParaRPr lang="en-US" sz="3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lvl="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en-US" sz="3400" b="1" dirty="0" smtClean="0">
                <a:solidFill>
                  <a:srgbClr val="C00000"/>
                </a:solidFill>
                <a:latin typeface="Comic Sans MS" pitchFamily="66" charset="0"/>
              </a:rPr>
              <a:t>Display the contents  of the table STUDENTS.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en-US" sz="3400" b="1" dirty="0" smtClean="0">
                <a:solidFill>
                  <a:schemeClr val="tx1"/>
                </a:solidFill>
                <a:latin typeface="Comic Sans MS" pitchFamily="66" charset="0"/>
              </a:rPr>
              <a:t>SELECT  *  FROM  STUDENTS;</a:t>
            </a:r>
            <a:endParaRPr lang="en-US" sz="3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q"/>
            </a:pPr>
            <a:r>
              <a:rPr lang="en-US" sz="3400" b="1" dirty="0" smtClean="0">
                <a:solidFill>
                  <a:srgbClr val="C00000"/>
                </a:solidFill>
                <a:latin typeface="Comic Sans MS" pitchFamily="66" charset="0"/>
              </a:rPr>
              <a:t>Display the name and class  of the all the rows of  table STUDENTS.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en-US" sz="3400" b="1" dirty="0" smtClean="0">
                <a:solidFill>
                  <a:schemeClr val="tx1"/>
                </a:solidFill>
                <a:latin typeface="Comic Sans MS" pitchFamily="66" charset="0"/>
              </a:rPr>
              <a:t>SELECT  S_NAME, CLASS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3400" b="1" dirty="0" smtClean="0">
                <a:solidFill>
                  <a:schemeClr val="tx1"/>
                </a:solidFill>
                <a:latin typeface="Comic Sans MS" pitchFamily="66" charset="0"/>
              </a:rPr>
              <a:t>    FROM  STUDENTS;</a:t>
            </a:r>
          </a:p>
          <a:p>
            <a:pPr lvl="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q"/>
            </a:pPr>
            <a:r>
              <a:rPr lang="en-US" sz="3400" b="1" dirty="0" smtClean="0">
                <a:solidFill>
                  <a:srgbClr val="C00000"/>
                </a:solidFill>
                <a:latin typeface="Comic Sans MS" pitchFamily="66" charset="0"/>
              </a:rPr>
              <a:t>Display the name  &amp;  class of  all the rows of the table  in alphabetical order of the  names.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en-US" sz="3400" b="1" dirty="0" smtClean="0">
                <a:solidFill>
                  <a:schemeClr val="tx1"/>
                </a:solidFill>
                <a:latin typeface="Comic Sans MS" pitchFamily="66" charset="0"/>
              </a:rPr>
              <a:t>SELECT  S_NAME, CLASS</a:t>
            </a:r>
            <a:endParaRPr lang="en-US" sz="3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3400" b="1" dirty="0" smtClean="0">
                <a:solidFill>
                  <a:schemeClr val="tx1"/>
                </a:solidFill>
                <a:latin typeface="Comic Sans MS" pitchFamily="66" charset="0"/>
              </a:rPr>
              <a:t>FROM  STUDENTS</a:t>
            </a:r>
            <a:endParaRPr lang="en-US" sz="3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3400" b="1" dirty="0" smtClean="0">
                <a:solidFill>
                  <a:schemeClr val="tx1"/>
                </a:solidFill>
                <a:latin typeface="Comic Sans MS" pitchFamily="66" charset="0"/>
              </a:rPr>
              <a:t>ORDER BY S_NAME;</a:t>
            </a:r>
            <a:endParaRPr lang="en-US" sz="3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q"/>
            </a:pPr>
            <a:r>
              <a:rPr lang="en-US" sz="3400" b="1" dirty="0" smtClean="0">
                <a:solidFill>
                  <a:srgbClr val="C00000"/>
                </a:solidFill>
                <a:latin typeface="Comic Sans MS" pitchFamily="66" charset="0"/>
              </a:rPr>
              <a:t>Display name &amp; class  of all the STUDENTS separated by a comma with the heading student details.   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en-US" sz="3400" b="1" dirty="0" smtClean="0">
                <a:solidFill>
                  <a:schemeClr val="tx1"/>
                </a:solidFill>
                <a:latin typeface="Comic Sans MS" pitchFamily="66" charset="0"/>
              </a:rPr>
              <a:t>SELECT  CONCAT(S_NAME, ‘ , ’,CLASS) AS ‘Student  Details’</a:t>
            </a:r>
            <a:endParaRPr lang="en-US" sz="3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3400" b="1" dirty="0" smtClean="0">
                <a:solidFill>
                  <a:schemeClr val="tx1"/>
                </a:solidFill>
                <a:latin typeface="Comic Sans MS" pitchFamily="66" charset="0"/>
              </a:rPr>
              <a:t>    FROM  STUDENTS;</a:t>
            </a:r>
            <a:endParaRPr lang="en-US" sz="3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638800"/>
          </a:xfrm>
        </p:spPr>
        <p:txBody>
          <a:bodyPr>
            <a:normAutofit/>
          </a:bodyPr>
          <a:lstStyle/>
          <a:p>
            <a:pPr lvl="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800" b="1" dirty="0" smtClean="0">
                <a:solidFill>
                  <a:srgbClr val="C00000"/>
                </a:solidFill>
                <a:latin typeface="Comic Sans MS" pitchFamily="66" charset="0"/>
              </a:rPr>
              <a:t>Display roll no &amp;  name  for those students whose    roll no  is greater than 2 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SELECT   RNO, S_NAME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spcBef>
                <a:spcPts val="600"/>
              </a:spcBef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FROM  STUDENTS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spcBef>
                <a:spcPts val="600"/>
              </a:spcBef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WHERE RNO&gt;2;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lvl="0">
              <a:spcBef>
                <a:spcPts val="1200"/>
              </a:spcBef>
              <a:buFont typeface="Wingdings" pitchFamily="2" charset="2"/>
              <a:buChar char="q"/>
            </a:pPr>
            <a:r>
              <a:rPr lang="en-US" sz="1800" b="1" dirty="0" smtClean="0">
                <a:solidFill>
                  <a:srgbClr val="C00000"/>
                </a:solidFill>
                <a:latin typeface="Comic Sans MS" pitchFamily="66" charset="0"/>
              </a:rPr>
              <a:t>Display roll no &amp;   name  for those students whose    roll no  is greater than  or equal to 2  but less than or equal to 6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SELECT   RNO, S_NAME	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spcBef>
                <a:spcPts val="600"/>
              </a:spcBef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FROM  STUDENTS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spcBef>
                <a:spcPts val="600"/>
              </a:spcBef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WHERE RNO  BETWEEN 2 AND 6;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lvl="0">
              <a:spcBef>
                <a:spcPts val="1200"/>
              </a:spcBef>
              <a:buFont typeface="Wingdings" pitchFamily="2" charset="2"/>
              <a:buChar char="q"/>
            </a:pPr>
            <a:r>
              <a:rPr lang="en-US" sz="1800" b="1" dirty="0" smtClean="0">
                <a:solidFill>
                  <a:srgbClr val="C00000"/>
                </a:solidFill>
                <a:latin typeface="Comic Sans MS" pitchFamily="66" charset="0"/>
              </a:rPr>
              <a:t>Display roll no &amp;   name  for those students whose    roll no  is less than 2  but greater than 6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SELECT   RNO, S_NAME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FROM  STUDENTS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>
              <a:spcBef>
                <a:spcPts val="600"/>
              </a:spcBef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    WHERE RNO  NOT BETWEEN 2 AND 6;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5334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715000"/>
          </a:xfrm>
        </p:spPr>
        <p:txBody>
          <a:bodyPr>
            <a:normAutofit lnSpcReduction="10000"/>
          </a:bodyPr>
          <a:lstStyle/>
          <a:p>
            <a:pPr lvl="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800" b="1" dirty="0" smtClean="0">
                <a:solidFill>
                  <a:srgbClr val="C00000"/>
                </a:solidFill>
                <a:latin typeface="Comic Sans MS" pitchFamily="66" charset="0"/>
              </a:rPr>
              <a:t>Display roll no &amp;   name  for those students whose    roll no  is greater than 2  but less than 6 in alphabetical order of names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SELECT   RNO, S_NAME	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spcBef>
                <a:spcPts val="600"/>
              </a:spcBef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FROM  STUDENTS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spcBef>
                <a:spcPts val="600"/>
              </a:spcBef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WHERE RNO  BETWEEN 2 AND 6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spcBef>
                <a:spcPts val="600"/>
              </a:spcBef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ORDER BY S_NAME ;</a:t>
            </a:r>
          </a:p>
          <a:p>
            <a:pPr>
              <a:spcBef>
                <a:spcPts val="600"/>
              </a:spcBef>
            </a:pPr>
            <a:endParaRPr lang="en-US" sz="1800" dirty="0" smtClean="0">
              <a:latin typeface="Comic Sans MS" pitchFamily="66" charset="0"/>
            </a:endParaRPr>
          </a:p>
          <a:p>
            <a:pPr lvl="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800" b="1" dirty="0" smtClean="0">
                <a:solidFill>
                  <a:srgbClr val="C00000"/>
                </a:solidFill>
                <a:latin typeface="Comic Sans MS" pitchFamily="66" charset="0"/>
              </a:rPr>
              <a:t> Display the roll no &amp; name of all the students whose roll no is  2 or 4 or 5.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SELECT   RNO, S_NAME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spcBef>
                <a:spcPts val="600"/>
              </a:spcBef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FROM  STUDENTS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spcBef>
                <a:spcPts val="600"/>
              </a:spcBef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WHERE RNO  IN (2,4,5);</a:t>
            </a:r>
          </a:p>
          <a:p>
            <a:pPr>
              <a:spcBef>
                <a:spcPts val="600"/>
              </a:spcBef>
            </a:pPr>
            <a:endParaRPr lang="en-US" sz="1800" dirty="0" smtClean="0">
              <a:latin typeface="Comic Sans MS" pitchFamily="66" charset="0"/>
            </a:endParaRPr>
          </a:p>
          <a:p>
            <a:pPr lvl="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800" b="1" dirty="0" smtClean="0">
                <a:solidFill>
                  <a:srgbClr val="C00000"/>
                </a:solidFill>
                <a:latin typeface="Comic Sans MS" pitchFamily="66" charset="0"/>
              </a:rPr>
              <a:t>Display the id &amp; name  of all the students whose roll no is  not 2 or 4 or 5.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SELECT   RNO, S_NAME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spcBef>
                <a:spcPts val="600"/>
              </a:spcBef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FROM  STUDENTS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spcBef>
                <a:spcPts val="600"/>
              </a:spcBef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WHERE RNO NOT  IN (2,4,5);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>
              <a:spcBef>
                <a:spcPts val="600"/>
              </a:spcBef>
            </a:pPr>
            <a:endParaRPr lang="en-US" sz="1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5334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867400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q"/>
            </a:pPr>
            <a:r>
              <a:rPr lang="en-US" sz="2100" b="1" dirty="0" smtClean="0">
                <a:solidFill>
                  <a:srgbClr val="C00000"/>
                </a:solidFill>
                <a:latin typeface="Comic Sans MS" pitchFamily="66" charset="0"/>
              </a:rPr>
              <a:t>Display the roll no &amp; name  of all the students whose names have the letter </a:t>
            </a:r>
            <a:r>
              <a:rPr lang="en-US" sz="2100" b="1" i="1" dirty="0" smtClean="0">
                <a:solidFill>
                  <a:srgbClr val="C00000"/>
                </a:solidFill>
                <a:latin typeface="Comic Sans MS" pitchFamily="66" charset="0"/>
              </a:rPr>
              <a:t>a</a:t>
            </a:r>
            <a:r>
              <a:rPr lang="en-US" sz="2100" b="1" dirty="0" smtClean="0">
                <a:solidFill>
                  <a:srgbClr val="C00000"/>
                </a:solidFill>
                <a:latin typeface="Comic Sans MS" pitchFamily="66" charset="0"/>
              </a:rPr>
              <a:t> in the end.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100" b="1" dirty="0" smtClean="0">
                <a:solidFill>
                  <a:schemeClr val="tx1"/>
                </a:solidFill>
                <a:latin typeface="Comic Sans MS" pitchFamily="66" charset="0"/>
              </a:rPr>
              <a:t>SELECT   RNO, S_NAME</a:t>
            </a:r>
            <a:endParaRPr lang="en-US" sz="21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100" b="1" dirty="0" smtClean="0">
                <a:solidFill>
                  <a:schemeClr val="tx1"/>
                </a:solidFill>
                <a:latin typeface="Comic Sans MS" pitchFamily="66" charset="0"/>
              </a:rPr>
              <a:t>FROM  STUDENTS</a:t>
            </a:r>
            <a:endParaRPr lang="en-US" sz="21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100" b="1" dirty="0" smtClean="0">
                <a:solidFill>
                  <a:schemeClr val="tx1"/>
                </a:solidFill>
                <a:latin typeface="Comic Sans MS" pitchFamily="66" charset="0"/>
              </a:rPr>
              <a:t>WHERE S_NAME LIKE ‘%a’;</a:t>
            </a:r>
            <a:endParaRPr lang="en-US" sz="21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q"/>
            </a:pPr>
            <a:r>
              <a:rPr lang="en-US" sz="2100" b="1" dirty="0" smtClean="0">
                <a:solidFill>
                  <a:srgbClr val="C00000"/>
                </a:solidFill>
                <a:latin typeface="Comic Sans MS" pitchFamily="66" charset="0"/>
              </a:rPr>
              <a:t> Display the roll no &amp; name  of students whose names starts with  the letter </a:t>
            </a:r>
            <a:r>
              <a:rPr lang="en-US" sz="2100" b="1" i="1" dirty="0" smtClean="0">
                <a:solidFill>
                  <a:srgbClr val="C00000"/>
                </a:solidFill>
                <a:latin typeface="Comic Sans MS" pitchFamily="66" charset="0"/>
              </a:rPr>
              <a:t>a</a:t>
            </a:r>
            <a:r>
              <a:rPr lang="en-US" sz="21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100" b="1" dirty="0" smtClean="0">
                <a:solidFill>
                  <a:schemeClr val="tx1"/>
                </a:solidFill>
                <a:latin typeface="Comic Sans MS" pitchFamily="66" charset="0"/>
              </a:rPr>
              <a:t>SELECT   RNO, S_NAME</a:t>
            </a:r>
            <a:endParaRPr lang="en-US" sz="21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100" b="1" dirty="0" smtClean="0">
                <a:solidFill>
                  <a:schemeClr val="tx1"/>
                </a:solidFill>
                <a:latin typeface="Comic Sans MS" pitchFamily="66" charset="0"/>
              </a:rPr>
              <a:t>FROM  STUDENTS</a:t>
            </a:r>
            <a:endParaRPr lang="en-US" sz="21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100" b="1" dirty="0" smtClean="0">
                <a:solidFill>
                  <a:schemeClr val="tx1"/>
                </a:solidFill>
                <a:latin typeface="Comic Sans MS" pitchFamily="66" charset="0"/>
              </a:rPr>
              <a:t>WHERE S_NAME LIKE ‘a%’;</a:t>
            </a:r>
            <a:endParaRPr lang="en-US" sz="21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q"/>
            </a:pPr>
            <a:r>
              <a:rPr lang="en-US" sz="2100" b="1" dirty="0" smtClean="0">
                <a:solidFill>
                  <a:srgbClr val="C00000"/>
                </a:solidFill>
                <a:latin typeface="Comic Sans MS" pitchFamily="66" charset="0"/>
              </a:rPr>
              <a:t> View the roll no &amp; name  of  the students whose names have the letter </a:t>
            </a:r>
            <a:r>
              <a:rPr lang="en-US" sz="2100" b="1" i="1" dirty="0" smtClean="0">
                <a:solidFill>
                  <a:srgbClr val="C00000"/>
                </a:solidFill>
                <a:latin typeface="Comic Sans MS" pitchFamily="66" charset="0"/>
              </a:rPr>
              <a:t>a</a:t>
            </a:r>
            <a:r>
              <a:rPr lang="en-US" sz="2100" b="1" dirty="0" smtClean="0">
                <a:solidFill>
                  <a:srgbClr val="C00000"/>
                </a:solidFill>
                <a:latin typeface="Comic Sans MS" pitchFamily="66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100" b="1" dirty="0" smtClean="0">
                <a:solidFill>
                  <a:schemeClr val="tx1"/>
                </a:solidFill>
                <a:latin typeface="Comic Sans MS" pitchFamily="66" charset="0"/>
              </a:rPr>
              <a:t>SELECT   RNO, S_NAME</a:t>
            </a:r>
            <a:endParaRPr lang="en-US" sz="21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100" b="1" dirty="0" smtClean="0">
                <a:solidFill>
                  <a:schemeClr val="tx1"/>
                </a:solidFill>
                <a:latin typeface="Comic Sans MS" pitchFamily="66" charset="0"/>
              </a:rPr>
              <a:t>FROM  STUDENTS</a:t>
            </a:r>
            <a:endParaRPr lang="en-US" sz="21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100" b="1" dirty="0" smtClean="0">
                <a:solidFill>
                  <a:schemeClr val="tx1"/>
                </a:solidFill>
                <a:latin typeface="Comic Sans MS" pitchFamily="66" charset="0"/>
              </a:rPr>
              <a:t>WHERE S_NAME LIKE ‘%a%’;</a:t>
            </a:r>
            <a:endParaRPr lang="en-US" sz="21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q"/>
            </a:pPr>
            <a:r>
              <a:rPr lang="en-US" sz="2100" b="1" dirty="0" smtClean="0">
                <a:solidFill>
                  <a:srgbClr val="C00000"/>
                </a:solidFill>
                <a:latin typeface="Comic Sans MS" pitchFamily="66" charset="0"/>
              </a:rPr>
              <a:t> Display the roll no &amp; name  of all the students whose names starts &amp; ends with letter </a:t>
            </a:r>
            <a:r>
              <a:rPr lang="en-US" sz="2100" b="1" i="1" dirty="0" smtClean="0">
                <a:solidFill>
                  <a:srgbClr val="C00000"/>
                </a:solidFill>
                <a:latin typeface="Comic Sans MS" pitchFamily="66" charset="0"/>
              </a:rPr>
              <a:t>a</a:t>
            </a:r>
            <a:r>
              <a:rPr lang="en-US" sz="21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100" b="1" dirty="0" smtClean="0">
                <a:solidFill>
                  <a:schemeClr val="tx1"/>
                </a:solidFill>
                <a:latin typeface="Comic Sans MS" pitchFamily="66" charset="0"/>
              </a:rPr>
              <a:t>SELECT   RNO, S_NAME</a:t>
            </a:r>
            <a:endParaRPr lang="en-US" sz="21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100" b="1" dirty="0" smtClean="0">
                <a:solidFill>
                  <a:schemeClr val="tx1"/>
                </a:solidFill>
                <a:latin typeface="Comic Sans MS" pitchFamily="66" charset="0"/>
              </a:rPr>
              <a:t>FROM  STUDENTS</a:t>
            </a:r>
            <a:endParaRPr lang="en-US" sz="21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100" b="1" dirty="0" smtClean="0">
                <a:solidFill>
                  <a:schemeClr val="tx1"/>
                </a:solidFill>
                <a:latin typeface="Comic Sans MS" pitchFamily="66" charset="0"/>
              </a:rPr>
              <a:t>WHERE S_NAME LIKE ‘</a:t>
            </a:r>
            <a:r>
              <a:rPr lang="en-US" sz="2100" b="1" dirty="0" err="1" smtClean="0">
                <a:solidFill>
                  <a:schemeClr val="tx1"/>
                </a:solidFill>
                <a:latin typeface="Comic Sans MS" pitchFamily="66" charset="0"/>
              </a:rPr>
              <a:t>a%a</a:t>
            </a:r>
            <a:r>
              <a:rPr lang="en-US" sz="2100" b="1" dirty="0" smtClean="0">
                <a:solidFill>
                  <a:schemeClr val="tx1"/>
                </a:solidFill>
                <a:latin typeface="Comic Sans MS" pitchFamily="66" charset="0"/>
              </a:rPr>
              <a:t>’;</a:t>
            </a:r>
            <a:endParaRPr lang="en-US" sz="21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3048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638800"/>
          </a:xfrm>
        </p:spPr>
        <p:txBody>
          <a:bodyPr>
            <a:normAutofit/>
          </a:bodyPr>
          <a:lstStyle/>
          <a:p>
            <a:pPr lvl="0">
              <a:spcBef>
                <a:spcPts val="600"/>
              </a:spcBef>
              <a:buFont typeface="Wingdings" pitchFamily="2" charset="2"/>
              <a:buChar char="q"/>
            </a:pPr>
            <a:r>
              <a:rPr lang="en-US" sz="1800" b="1" dirty="0" smtClean="0">
                <a:solidFill>
                  <a:srgbClr val="C00000"/>
                </a:solidFill>
                <a:latin typeface="Comic Sans MS" pitchFamily="66" charset="0"/>
              </a:rPr>
              <a:t>Display the roll no &amp; name  of all the students whose name has letter </a:t>
            </a:r>
            <a:r>
              <a:rPr lang="en-US" sz="1800" b="1" i="1" dirty="0" smtClean="0">
                <a:solidFill>
                  <a:srgbClr val="C00000"/>
                </a:solidFill>
                <a:latin typeface="Comic Sans MS" pitchFamily="66" charset="0"/>
              </a:rPr>
              <a:t>a</a:t>
            </a:r>
            <a:r>
              <a:rPr lang="en-US" sz="1800" b="1" dirty="0" smtClean="0">
                <a:solidFill>
                  <a:srgbClr val="C00000"/>
                </a:solidFill>
                <a:latin typeface="Comic Sans MS" pitchFamily="66" charset="0"/>
              </a:rPr>
              <a:t> in the fifth place.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SELECT   RNO, S_NAME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spcBef>
                <a:spcPts val="600"/>
              </a:spcBef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FROM  STUDENTS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WHERE S_NAME LIKE ‘____a%’;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1800" b="1" dirty="0" smtClean="0">
                <a:solidFill>
                  <a:srgbClr val="C00000"/>
                </a:solidFill>
                <a:latin typeface="Comic Sans MS" pitchFamily="66" charset="0"/>
              </a:rPr>
              <a:t> Display the roll no &amp; name  of all the students whose name starts with  letter </a:t>
            </a:r>
            <a:r>
              <a:rPr lang="en-US" sz="1800" b="1" i="1" dirty="0" smtClean="0">
                <a:solidFill>
                  <a:srgbClr val="C00000"/>
                </a:solidFill>
                <a:latin typeface="Comic Sans MS" pitchFamily="66" charset="0"/>
              </a:rPr>
              <a:t>a</a:t>
            </a:r>
            <a:r>
              <a:rPr lang="en-US" sz="1800" b="1" dirty="0" smtClean="0">
                <a:solidFill>
                  <a:srgbClr val="C00000"/>
                </a:solidFill>
                <a:latin typeface="Comic Sans MS" pitchFamily="66" charset="0"/>
              </a:rPr>
              <a:t>  or starts with letter </a:t>
            </a:r>
            <a:r>
              <a:rPr lang="en-US" sz="1800" b="1" i="1" dirty="0" smtClean="0">
                <a:solidFill>
                  <a:srgbClr val="C00000"/>
                </a:solidFill>
                <a:latin typeface="Comic Sans MS" pitchFamily="66" charset="0"/>
              </a:rPr>
              <a:t>v</a:t>
            </a:r>
            <a:r>
              <a:rPr lang="en-US" sz="1800" b="1" dirty="0" smtClean="0">
                <a:solidFill>
                  <a:srgbClr val="C00000"/>
                </a:solidFill>
                <a:latin typeface="Comic Sans MS" pitchFamily="66" charset="0"/>
              </a:rPr>
              <a:t>.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SELECT   RNO, S_NAME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spcBef>
                <a:spcPts val="600"/>
              </a:spcBef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FROM  STUDENTS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WHERE S_NAME LIKE ‘a%’  OR  S_NAME LIKE ‘v%’;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1800" b="1" dirty="0" smtClean="0">
                <a:solidFill>
                  <a:srgbClr val="C00000"/>
                </a:solidFill>
                <a:latin typeface="Comic Sans MS" pitchFamily="66" charset="0"/>
              </a:rPr>
              <a:t> Display the roll no &amp; name  of all the students whose name have   letter </a:t>
            </a:r>
            <a:r>
              <a:rPr lang="en-US" sz="1800" b="1" i="1" dirty="0" smtClean="0">
                <a:solidFill>
                  <a:srgbClr val="C00000"/>
                </a:solidFill>
                <a:latin typeface="Comic Sans MS" pitchFamily="66" charset="0"/>
              </a:rPr>
              <a:t>a</a:t>
            </a:r>
            <a:r>
              <a:rPr lang="en-US" sz="1800" b="1" dirty="0" smtClean="0">
                <a:solidFill>
                  <a:srgbClr val="C00000"/>
                </a:solidFill>
                <a:latin typeface="Comic Sans MS" pitchFamily="66" charset="0"/>
              </a:rPr>
              <a:t>  and  letter  </a:t>
            </a:r>
            <a:r>
              <a:rPr lang="en-US" sz="1800" b="1" i="1" dirty="0" smtClean="0">
                <a:solidFill>
                  <a:srgbClr val="C00000"/>
                </a:solidFill>
                <a:latin typeface="Comic Sans MS" pitchFamily="66" charset="0"/>
              </a:rPr>
              <a:t>j</a:t>
            </a:r>
            <a:r>
              <a:rPr lang="en-US" sz="1800" b="1" dirty="0" smtClean="0">
                <a:solidFill>
                  <a:srgbClr val="C00000"/>
                </a:solidFill>
                <a:latin typeface="Comic Sans MS" pitchFamily="66" charset="0"/>
              </a:rPr>
              <a:t>  in it.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SELECT   RNO, S_NAME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spcBef>
                <a:spcPts val="600"/>
              </a:spcBef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FROM  STUDENTS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indent="4763">
              <a:spcBef>
                <a:spcPts val="600"/>
              </a:spcBef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Comic Sans MS" pitchFamily="66" charset="0"/>
              </a:rPr>
              <a:t>WHERE S_NAME LIKE ‘%a%’  AND  S_NAME LIKE ‘%j%’;</a:t>
            </a:r>
            <a:endParaRPr lang="en-US" sz="1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>
              <a:spcBef>
                <a:spcPts val="600"/>
              </a:spcBef>
            </a:pPr>
            <a:endParaRPr lang="en-US" sz="1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145</TotalTime>
  <Words>434</Words>
  <Application>Microsoft Office PowerPoint</Application>
  <PresentationFormat>On-screen Show (4:3)</PresentationFormat>
  <Paragraphs>71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MySQL PRACTICALs - 2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User</cp:lastModifiedBy>
  <cp:revision>19</cp:revision>
  <dcterms:created xsi:type="dcterms:W3CDTF">2006-08-16T00:00:00Z</dcterms:created>
  <dcterms:modified xsi:type="dcterms:W3CDTF">2020-01-10T06:48:46Z</dcterms:modified>
</cp:coreProperties>
</file>